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1.jpe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CAD5E7"/>
          </a:solidFill>
        </a:fill>
      </a:tcStyle>
    </a:wholeTbl>
    <a:band2H>
      <a:tcTxStyle b="def" i="def"/>
      <a:tcStyle>
        <a:tcBdr/>
        <a:fill>
          <a:solidFill>
            <a:srgbClr val="E6EBF4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 b="def" i="def"/>
      <a:tcStyle>
        <a:tcBdr/>
        <a:fill>
          <a:solidFill>
            <a:srgbClr val="E6EEED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7CC"/>
          </a:solidFill>
        </a:fill>
      </a:tcStyle>
    </a:wholeTbl>
    <a:band2H>
      <a:tcTxStyle b="def" i="def"/>
      <a:tcStyle>
        <a:tcBdr/>
        <a:fill>
          <a:solidFill>
            <a:srgbClr val="FFFBE7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00517C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517C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38100" cap="flat">
              <a:solidFill>
                <a:srgbClr val="00517C"/>
              </a:solidFill>
              <a:prstDash val="solid"/>
              <a:round/>
            </a:ln>
          </a:top>
          <a:bottom>
            <a:ln w="127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00517C"/>
        </a:fontRef>
        <a:srgbClr val="00517C"/>
      </a:tcTxStyle>
      <a:tcStyle>
        <a:tcBdr>
          <a:left>
            <a:ln w="12700" cap="flat">
              <a:solidFill>
                <a:srgbClr val="00517C"/>
              </a:solidFill>
              <a:prstDash val="solid"/>
              <a:round/>
            </a:ln>
          </a:left>
          <a:right>
            <a:ln w="12700" cap="flat">
              <a:solidFill>
                <a:srgbClr val="00517C"/>
              </a:solidFill>
              <a:prstDash val="solid"/>
              <a:round/>
            </a:ln>
          </a:right>
          <a:top>
            <a:ln w="12700" cap="flat">
              <a:solidFill>
                <a:srgbClr val="00517C"/>
              </a:solidFill>
              <a:prstDash val="solid"/>
              <a:round/>
            </a:ln>
          </a:top>
          <a:bottom>
            <a:ln w="38100" cap="flat">
              <a:solidFill>
                <a:srgbClr val="00517C"/>
              </a:solidFill>
              <a:prstDash val="solid"/>
              <a:round/>
            </a:ln>
          </a:bottom>
          <a:insideH>
            <a:ln w="12700" cap="flat">
              <a:solidFill>
                <a:srgbClr val="00517C"/>
              </a:solidFill>
              <a:prstDash val="solid"/>
              <a:round/>
            </a:ln>
          </a:insideH>
          <a:insideV>
            <a:ln w="12700" cap="flat">
              <a:solidFill>
                <a:srgbClr val="00517C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healthline.com/health-news/the-latest-anti-vax-conspiracies-could-be-harmful-to-kids#Vaccines-cause-autism:-False" TargetMode="Externa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mediamatters.org/coronavirus-covid-19/most-notorious-anti-vax-groups-use-facebook-lay-groundwork-against-novel" TargetMode="Externa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bbc.com/news/53108405" TargetMode="Externa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drive.google.com/file/d/1vc_IDiu9VA4ZusSFqSSfGon7EvZW5xmV/view?usp=sharing" TargetMode="External"/><Relationship Id="rId4" Type="http://schemas.openxmlformats.org/officeDocument/2006/relationships/hyperlink" Target="https://docs.google.com/spreadsheets/d/19UCUmwbI4VcleqrlwXor-6xPE44LccpJJsU3qz4w_cc/edit?usp=sharing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Shape 1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/>
            <a:r>
              <a:t>Naturalnews.com and about 40 other sites in its network.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A434E"/>
                </a:solidFill>
              </a:defRPr>
            </a:lvl1pPr>
          </a:lstStyle>
          <a:p>
            <a:pPr/>
            <a:r>
              <a:t>National Vaccine Information Center, Informed Consent Action Network, Children’s Health Defense (yes, that is *that* [Name Redacted] )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Shape 1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2200CC"/>
                </a:solidFill>
                <a:uFillTx/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https://www.healthline.com/health-news/the-latest-anti-vax-conspiracies-could-be-harmful-to-kids#Vaccines-cause-autism:-False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Shape 18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2200CC"/>
                </a:solidFill>
                <a:uFillTx/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https://www.mediamatters.org/coronavirus-covid-19/most-notorious-anti-vax-groups-use-facebook-lay-groundwork-against-novel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hape 2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2200CC"/>
                </a:solidFill>
                <a:uFillTx/>
              </a:defRPr>
            </a:pPr>
            <a:r>
              <a: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https://www.bbc.com/news/53108405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r>
              <a:t>Master Narratives - Covid-19 -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https://drive.google.com/file/d/1vc_IDiu9VA4ZusSFqSSfGon7EvZW5xmV/view?usp=sharing</a:t>
            </a:r>
          </a:p>
          <a:p>
            <a:pPr>
              <a:defRPr sz="1100"/>
            </a:pPr>
          </a:p>
          <a:p>
            <a:pPr>
              <a:defRPr sz="1100"/>
            </a:pPr>
            <a:r>
              <a:t>Canaries -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https://drive.google.com/file/d/1vc_IDiu9VA4ZusSFqSSfGon7EvZW5xmV/view?usp=sharing</a:t>
            </a:r>
            <a:r>
              <a:t> </a:t>
            </a:r>
          </a:p>
          <a:p>
            <a:pPr>
              <a:defRPr sz="1100"/>
            </a:pPr>
          </a:p>
          <a:p>
            <a:pPr>
              <a:defRPr sz="1100"/>
            </a:pPr>
            <a:r>
              <a:t>Disinfo Websites -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https://docs.google.com/spreadsheets/d/19UCUmwbI4VcleqrlwXor-6xPE44LccpJJsU3qz4w_cc/edit?usp=sharing</a:t>
            </a:r>
            <a:r>
              <a:t>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0;p2"/>
          <p:cNvSpPr/>
          <p:nvPr/>
        </p:nvSpPr>
        <p:spPr>
          <a:xfrm>
            <a:off x="1524800" y="672605"/>
            <a:ext cx="1081626" cy="112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8575">
            <a:solidFill>
              <a:schemeClr val="accent5"/>
            </a:solidFill>
            <a:miter lim="8000"/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2" name="Google Shape;11;p2"/>
          <p:cNvSpPr/>
          <p:nvPr/>
        </p:nvSpPr>
        <p:spPr>
          <a:xfrm rot="10800000">
            <a:off x="6537562" y="3342925"/>
            <a:ext cx="1081626" cy="112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8575">
            <a:solidFill>
              <a:schemeClr val="accent5"/>
            </a:solidFill>
            <a:miter lim="8000"/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" name="Google Shape;12;p2"/>
          <p:cNvSpPr/>
          <p:nvPr/>
        </p:nvSpPr>
        <p:spPr>
          <a:xfrm>
            <a:off x="4359602" y="281746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1680302" y="1188925"/>
            <a:ext cx="5783401" cy="1457401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1680302" y="3049449"/>
            <a:ext cx="5783401" cy="909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53;p11"/>
          <p:cNvSpPr/>
          <p:nvPr/>
        </p:nvSpPr>
        <p:spPr>
          <a:xfrm>
            <a:off x="149" y="5076825"/>
            <a:ext cx="9143702" cy="666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0" name="xx%"/>
          <p:cNvSpPr txBox="1"/>
          <p:nvPr>
            <p:ph type="title" hasCustomPrompt="1"/>
          </p:nvPr>
        </p:nvSpPr>
        <p:spPr>
          <a:xfrm>
            <a:off x="387899" y="1152450"/>
            <a:ext cx="8368202" cy="1538400"/>
          </a:xfrm>
          <a:prstGeom prst="rect">
            <a:avLst/>
          </a:prstGeom>
        </p:spPr>
        <p:txBody>
          <a:bodyPr anchor="ctr"/>
          <a:lstStyle>
            <a:lvl1pPr algn="ctr">
              <a:defRPr sz="13000">
                <a:solidFill>
                  <a:schemeClr val="accent5"/>
                </a:solidFill>
              </a:defRPr>
            </a:lvl1pPr>
          </a:lstStyle>
          <a:p>
            <a:pPr/>
            <a:r>
              <a:t>xx%</a:t>
            </a:r>
          </a:p>
        </p:txBody>
      </p:sp>
      <p:sp>
        <p:nvSpPr>
          <p:cNvPr id="101" name="Body Level One…"/>
          <p:cNvSpPr txBox="1"/>
          <p:nvPr>
            <p:ph type="body" sz="quarter" idx="1"/>
          </p:nvPr>
        </p:nvSpPr>
        <p:spPr>
          <a:xfrm>
            <a:off x="387899" y="2919450"/>
            <a:ext cx="8368202" cy="1071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25" name="Body Level One…"/>
          <p:cNvSpPr txBox="1"/>
          <p:nvPr>
            <p:ph type="body" idx="1"/>
          </p:nvPr>
        </p:nvSpPr>
        <p:spPr>
          <a:xfrm>
            <a:off x="514351" y="1402199"/>
            <a:ext cx="8130600" cy="2941201"/>
          </a:xfrm>
          <a:prstGeom prst="rect">
            <a:avLst/>
          </a:prstGeom>
        </p:spPr>
        <p:txBody>
          <a:bodyPr lIns="34275" tIns="34275" rIns="34275" bIns="34275">
            <a:normAutofit fontScale="100000" lnSpcReduction="0"/>
          </a:bodyPr>
          <a:lstStyle>
            <a:lvl1pPr indent="-317500">
              <a:lnSpc>
                <a:spcPct val="100000"/>
              </a:lnSpc>
              <a:spcBef>
                <a:spcPts val="800"/>
              </a:spcBef>
              <a:buChar char="•"/>
            </a:lvl1pPr>
            <a:lvl2pPr>
              <a:lnSpc>
                <a:spcPct val="100000"/>
              </a:lnSpc>
              <a:spcBef>
                <a:spcPts val="800"/>
              </a:spcBef>
              <a:buChar char="•"/>
            </a:lvl2pPr>
            <a:lvl3pPr>
              <a:lnSpc>
                <a:spcPct val="100000"/>
              </a:lnSpc>
              <a:spcBef>
                <a:spcPts val="800"/>
              </a:spcBef>
              <a:buChar char="•"/>
            </a:lvl3pPr>
            <a:lvl4pPr>
              <a:lnSpc>
                <a:spcPct val="100000"/>
              </a:lnSpc>
              <a:spcBef>
                <a:spcPts val="800"/>
              </a:spcBef>
              <a:buChar char="•"/>
            </a:lvl4pPr>
            <a:lvl5pPr>
              <a:lnSpc>
                <a:spcPct val="100000"/>
              </a:lnSpc>
              <a:spcBef>
                <a:spcPts val="800"/>
              </a:spcBef>
              <a:buChar char="•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Google Shape;64;p14"/>
          <p:cNvSpPr/>
          <p:nvPr/>
        </p:nvSpPr>
        <p:spPr>
          <a:xfrm flipV="1">
            <a:off x="50655" y="729050"/>
            <a:ext cx="1" cy="378001"/>
          </a:xfrm>
          <a:prstGeom prst="line">
            <a:avLst/>
          </a:prstGeom>
          <a:ln w="127000" cap="sq">
            <a:solidFill>
              <a:schemeClr val="accent3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</p:spPr>
        <p:txBody>
          <a:bodyPr lIns="34275" tIns="34275" rIns="34275" bIns="34275" anchor="ctr"/>
          <a:lstStyle/>
          <a:p>
            <a:pPr/>
            <a:r>
              <a:t>Title Text</a:t>
            </a:r>
          </a:p>
        </p:txBody>
      </p:sp>
      <p:sp>
        <p:nvSpPr>
          <p:cNvPr id="135" name="Google Shape;67;p15"/>
          <p:cNvSpPr/>
          <p:nvPr/>
        </p:nvSpPr>
        <p:spPr>
          <a:xfrm>
            <a:off x="497517" y="1342669"/>
            <a:ext cx="8147401" cy="3060302"/>
          </a:xfrm>
          <a:prstGeom prst="roundRect">
            <a:avLst>
              <a:gd name="adj" fmla="val 2634"/>
            </a:avLst>
          </a:prstGeom>
          <a:solidFill>
            <a:schemeClr val="accent3">
              <a:alpha val="749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/>
          </a:p>
        </p:txBody>
      </p:sp>
      <p:sp>
        <p:nvSpPr>
          <p:cNvPr id="136" name="Body Level One…"/>
          <p:cNvSpPr txBox="1"/>
          <p:nvPr>
            <p:ph type="body" sz="half" idx="1"/>
          </p:nvPr>
        </p:nvSpPr>
        <p:spPr>
          <a:xfrm>
            <a:off x="514351" y="1402199"/>
            <a:ext cx="3780000" cy="2941201"/>
          </a:xfrm>
          <a:prstGeom prst="rect">
            <a:avLst/>
          </a:prstGeom>
        </p:spPr>
        <p:txBody>
          <a:bodyPr lIns="34275" tIns="34275" rIns="34275" bIns="34275">
            <a:normAutofit fontScale="100000" lnSpcReduction="0"/>
          </a:bodyPr>
          <a:lstStyle>
            <a:lvl1pPr indent="-317500">
              <a:lnSpc>
                <a:spcPct val="100000"/>
              </a:lnSpc>
              <a:spcBef>
                <a:spcPts val="800"/>
              </a:spcBef>
              <a:buChar char="•"/>
            </a:lvl1pPr>
            <a:lvl2pPr>
              <a:lnSpc>
                <a:spcPct val="100000"/>
              </a:lnSpc>
              <a:spcBef>
                <a:spcPts val="800"/>
              </a:spcBef>
              <a:buChar char="•"/>
            </a:lvl2pPr>
            <a:lvl3pPr>
              <a:lnSpc>
                <a:spcPct val="100000"/>
              </a:lnSpc>
              <a:spcBef>
                <a:spcPts val="800"/>
              </a:spcBef>
              <a:buChar char="•"/>
            </a:lvl3pPr>
            <a:lvl4pPr>
              <a:lnSpc>
                <a:spcPct val="100000"/>
              </a:lnSpc>
              <a:spcBef>
                <a:spcPts val="800"/>
              </a:spcBef>
              <a:buChar char="•"/>
            </a:lvl4pPr>
            <a:lvl5pPr>
              <a:lnSpc>
                <a:spcPct val="100000"/>
              </a:lnSpc>
              <a:spcBef>
                <a:spcPts val="800"/>
              </a:spcBef>
              <a:buChar char="•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Google Shape;69;p15"/>
          <p:cNvSpPr/>
          <p:nvPr/>
        </p:nvSpPr>
        <p:spPr>
          <a:xfrm flipV="1">
            <a:off x="42862" y="747640"/>
            <a:ext cx="2701" cy="368401"/>
          </a:xfrm>
          <a:prstGeom prst="line">
            <a:avLst/>
          </a:prstGeom>
          <a:ln w="127000" cap="sq">
            <a:solidFill>
              <a:schemeClr val="accent3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xfrm>
            <a:off x="4419600" y="4599637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/>
          <p:nvPr>
            <p:ph type="title"/>
          </p:nvPr>
        </p:nvSpPr>
        <p:spPr>
          <a:xfrm>
            <a:off x="752855" y="3431285"/>
            <a:ext cx="7781702" cy="740701"/>
          </a:xfrm>
          <a:prstGeom prst="rect">
            <a:avLst/>
          </a:prstGeom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146" name="Google Shape;72;p16"/>
          <p:cNvSpPr/>
          <p:nvPr>
            <p:ph type="pic" sz="quarter" idx="21"/>
          </p:nvPr>
        </p:nvSpPr>
        <p:spPr>
          <a:xfrm>
            <a:off x="786338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7" name="Google Shape;73;p16"/>
          <p:cNvSpPr/>
          <p:nvPr>
            <p:ph type="pic" sz="quarter" idx="22"/>
          </p:nvPr>
        </p:nvSpPr>
        <p:spPr>
          <a:xfrm>
            <a:off x="3474604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8" name="Google Shape;74;p16"/>
          <p:cNvSpPr/>
          <p:nvPr>
            <p:ph type="pic" sz="quarter" idx="23"/>
          </p:nvPr>
        </p:nvSpPr>
        <p:spPr>
          <a:xfrm>
            <a:off x="6162869" y="1605520"/>
            <a:ext cx="2286001" cy="1714501"/>
          </a:xfrm>
          <a:prstGeom prst="rect">
            <a:avLst/>
          </a:prstGeom>
          <a:ln w="38100" cap="sq">
            <a:solidFill>
              <a:srgbClr val="00517C"/>
            </a:solidFill>
            <a:miter lim="800000"/>
          </a:ln>
          <a:effectLst>
            <a:outerShdw sx="100000" sy="100000" kx="0" ky="0" algn="b" rotWithShape="0" blurRad="50800" dist="50800" dir="2700000">
              <a:srgbClr val="000000">
                <a:alpha val="4941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9" name="Body Level One…"/>
          <p:cNvSpPr txBox="1"/>
          <p:nvPr>
            <p:ph type="body" sz="quarter" idx="1"/>
          </p:nvPr>
        </p:nvSpPr>
        <p:spPr>
          <a:xfrm>
            <a:off x="752669" y="4200525"/>
            <a:ext cx="7772401" cy="628501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 sz="1400"/>
            </a:lvl1pPr>
            <a:lvl2pPr marL="9144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2pPr>
            <a:lvl3pPr marL="13716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3pPr>
            <a:lvl4pPr marL="18288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4pPr>
            <a:lvl5pPr marL="2286000" indent="-317500">
              <a:lnSpc>
                <a:spcPct val="100000"/>
              </a:lnSpc>
              <a:buClrTx/>
              <a:buSzPts val="1400"/>
              <a:buFontTx/>
              <a:buChar char="•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8449594" y="4446755"/>
            <a:ext cx="195551" cy="195551"/>
          </a:xfrm>
          <a:prstGeom prst="rect">
            <a:avLst/>
          </a:prstGeom>
        </p:spPr>
        <p:txBody>
          <a:bodyPr lIns="34275" tIns="34275" rIns="34275" bIns="34275"/>
          <a:lstStyle>
            <a:lvl1pPr>
              <a:defRPr sz="900">
                <a:solidFill>
                  <a:srgbClr val="CFD8DC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17;p3"/>
          <p:cNvSpPr/>
          <p:nvPr/>
        </p:nvSpPr>
        <p:spPr>
          <a:xfrm>
            <a:off x="4359602" y="281746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80750" y="1764950"/>
            <a:ext cx="8222100" cy="907501"/>
          </a:xfrm>
          <a:prstGeom prst="rect">
            <a:avLst/>
          </a:prstGeom>
        </p:spPr>
        <p:txBody>
          <a:bodyPr/>
          <a:lstStyle>
            <a:lvl1pPr algn="ctr"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21;p4"/>
          <p:cNvSpPr/>
          <p:nvPr/>
        </p:nvSpPr>
        <p:spPr>
          <a:xfrm>
            <a:off x="492563" y="126028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idx="1"/>
          </p:nvPr>
        </p:nvSpPr>
        <p:spPr>
          <a:xfrm>
            <a:off x="387899" y="1489823"/>
            <a:ext cx="8368202" cy="30789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26;p5"/>
          <p:cNvSpPr/>
          <p:nvPr/>
        </p:nvSpPr>
        <p:spPr>
          <a:xfrm>
            <a:off x="492563" y="1260284"/>
            <a:ext cx="4248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half" idx="1"/>
          </p:nvPr>
        </p:nvSpPr>
        <p:spPr>
          <a:xfrm>
            <a:off x="387899" y="1489824"/>
            <a:ext cx="3999902" cy="3078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Google Shape;29;p5"/>
          <p:cNvSpPr txBox="1"/>
          <p:nvPr>
            <p:ph type="body" sz="half" idx="21"/>
          </p:nvPr>
        </p:nvSpPr>
        <p:spPr>
          <a:xfrm>
            <a:off x="4756199" y="1489824"/>
            <a:ext cx="3999902" cy="3078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35;p7"/>
          <p:cNvSpPr/>
          <p:nvPr/>
        </p:nvSpPr>
        <p:spPr>
          <a:xfrm>
            <a:off x="489218" y="1412276"/>
            <a:ext cx="331501" cy="1"/>
          </a:xfrm>
          <a:prstGeom prst="line">
            <a:avLst/>
          </a:prstGeom>
          <a:ln w="38100">
            <a:solidFill>
              <a:schemeClr val="accent4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387899" y="555600"/>
            <a:ext cx="2808001" cy="7557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quarter" idx="1"/>
          </p:nvPr>
        </p:nvSpPr>
        <p:spPr>
          <a:xfrm>
            <a:off x="387899" y="1594024"/>
            <a:ext cx="2808001" cy="2681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xfrm>
            <a:off x="490250" y="526349"/>
            <a:ext cx="56187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43;p9"/>
          <p:cNvSpPr/>
          <p:nvPr/>
        </p:nvSpPr>
        <p:spPr>
          <a:xfrm>
            <a:off x="4572000" y="-75"/>
            <a:ext cx="4572000" cy="5143501"/>
          </a:xfrm>
          <a:prstGeom prst="rect">
            <a:avLst/>
          </a:prstGeom>
          <a:solidFill>
            <a:srgbClr val="00406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0" name="Google Shape;44;p9"/>
          <p:cNvSpPr/>
          <p:nvPr/>
        </p:nvSpPr>
        <p:spPr>
          <a:xfrm>
            <a:off x="5029675" y="4495503"/>
            <a:ext cx="540901" cy="1"/>
          </a:xfrm>
          <a:prstGeom prst="line">
            <a:avLst/>
          </a:prstGeom>
          <a:ln w="38100">
            <a:solidFill>
              <a:schemeClr val="accent5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" name="Title Text"/>
          <p:cNvSpPr txBox="1"/>
          <p:nvPr>
            <p:ph type="title"/>
          </p:nvPr>
        </p:nvSpPr>
        <p:spPr>
          <a:xfrm>
            <a:off x="265500" y="1209075"/>
            <a:ext cx="4045200" cy="1506301"/>
          </a:xfrm>
          <a:prstGeom prst="rect">
            <a:avLst/>
          </a:prstGeom>
        </p:spPr>
        <p:txBody>
          <a:bodyPr/>
          <a:lstStyle>
            <a:lvl1pPr algn="ctr">
              <a:defRPr sz="38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Body Level One…"/>
          <p:cNvSpPr txBox="1"/>
          <p:nvPr>
            <p:ph type="body" sz="quarter" idx="1"/>
          </p:nvPr>
        </p:nvSpPr>
        <p:spPr>
          <a:xfrm>
            <a:off x="265500" y="2769000"/>
            <a:ext cx="4045200" cy="1345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chemeClr val="accent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Google Shape;47;p9"/>
          <p:cNvSpPr txBox="1"/>
          <p:nvPr>
            <p:ph type="body" sz="half" idx="21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319499" y="4233724"/>
            <a:ext cx="5998802" cy="5988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lnSpc>
                <a:spcPct val="100000"/>
              </a:lnSpc>
              <a:buClrTx/>
              <a:buFontTx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87899" y="458024"/>
            <a:ext cx="8368202" cy="68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Slab"/>
          <a:ea typeface="Roboto Slab"/>
          <a:cs typeface="Roboto Slab"/>
          <a:sym typeface="Roboto Slab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rive.google.com/file/d/1vc_IDiu9VA4ZusSFqSSfGon7EvZW5xmV/view?usp=sharing" TargetMode="External"/><Relationship Id="rId4" Type="http://schemas.openxmlformats.org/officeDocument/2006/relationships/hyperlink" Target="https://docs.google.com/spreadsheets/d/19UCUmwbI4VcleqrlwXor-6xPE44LccpJJsU3qz4w_cc/edit?usp=sharing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83;p17"/>
          <p:cNvSpPr txBox="1"/>
          <p:nvPr>
            <p:ph type="ctrTitle"/>
          </p:nvPr>
        </p:nvSpPr>
        <p:spPr>
          <a:xfrm>
            <a:off x="1680302" y="1188925"/>
            <a:ext cx="5783401" cy="1457401"/>
          </a:xfrm>
          <a:prstGeom prst="rect">
            <a:avLst/>
          </a:prstGeom>
        </p:spPr>
        <p:txBody>
          <a:bodyPr/>
          <a:lstStyle/>
          <a:p>
            <a:pPr/>
            <a:r>
              <a:t>CTI League</a:t>
            </a:r>
          </a:p>
          <a:p>
            <a:pPr/>
            <a:r>
              <a:t>Disinformation</a:t>
            </a:r>
          </a:p>
        </p:txBody>
      </p:sp>
      <p:sp>
        <p:nvSpPr>
          <p:cNvPr id="160" name="Google Shape;84;p17"/>
          <p:cNvSpPr txBox="1"/>
          <p:nvPr>
            <p:ph type="subTitle" sz="quarter" idx="1"/>
          </p:nvPr>
        </p:nvSpPr>
        <p:spPr>
          <a:xfrm>
            <a:off x="1680299" y="3049449"/>
            <a:ext cx="5783401" cy="127950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defRPr sz="2376"/>
            </a:pPr>
            <a:r>
              <a:t>2020-07-16</a:t>
            </a:r>
          </a:p>
          <a:p>
            <a:pPr marL="0" indent="0" defTabSz="905255">
              <a:defRPr sz="2376"/>
            </a:pPr>
            <a:r>
              <a:t>Anti-Medical-Safety Disinformation Think Tank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41;p26"/>
          <p:cNvSpPr txBox="1"/>
          <p:nvPr>
            <p:ph type="title"/>
          </p:nvPr>
        </p:nvSpPr>
        <p:spPr>
          <a:xfrm>
            <a:off x="387899" y="16939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(New) Counters</a:t>
            </a:r>
          </a:p>
        </p:txBody>
      </p:sp>
      <p:pic>
        <p:nvPicPr>
          <p:cNvPr id="199" name="Google Shape;142;p26" descr="Google Shape;142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6974" y="855500"/>
            <a:ext cx="2852775" cy="18150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Google Shape;143;p26" descr="Google Shape;143;p2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50050" y="930674"/>
            <a:ext cx="3806902" cy="3806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Google Shape;144;p26" descr="Google Shape;144;p2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06962" y="2867574"/>
            <a:ext cx="2777002" cy="20827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149;p27"/>
          <p:cNvSpPr txBox="1"/>
          <p:nvPr>
            <p:ph type="title"/>
          </p:nvPr>
        </p:nvSpPr>
        <p:spPr>
          <a:xfrm>
            <a:off x="387899" y="14314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Calls for Marches (Hive Case 52)</a:t>
            </a:r>
          </a:p>
        </p:txBody>
      </p:sp>
      <p:pic>
        <p:nvPicPr>
          <p:cNvPr id="204" name="Google Shape;150;p27" descr="Google Shape;150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58149" y="902975"/>
            <a:ext cx="3584647" cy="3694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155;p28"/>
          <p:cNvSpPr txBox="1"/>
          <p:nvPr>
            <p:ph type="title"/>
          </p:nvPr>
        </p:nvSpPr>
        <p:spPr>
          <a:xfrm>
            <a:off x="387899" y="21049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Anti-mask narratives</a:t>
            </a:r>
          </a:p>
        </p:txBody>
      </p:sp>
      <p:sp>
        <p:nvSpPr>
          <p:cNvPr id="207" name="Google Shape;156;p28"/>
          <p:cNvSpPr txBox="1"/>
          <p:nvPr>
            <p:ph type="body" idx="1"/>
          </p:nvPr>
        </p:nvSpPr>
        <p:spPr>
          <a:xfrm>
            <a:off x="387899" y="1005674"/>
            <a:ext cx="8368202" cy="3563101"/>
          </a:xfrm>
          <a:prstGeom prst="rect">
            <a:avLst/>
          </a:prstGeom>
        </p:spPr>
        <p:txBody>
          <a:bodyPr/>
          <a:lstStyle/>
          <a:p>
            <a:pPr/>
            <a:r>
              <a:t>Masks aren’t effective against Covid19</a:t>
            </a:r>
          </a:p>
          <a:p>
            <a:pPr/>
            <a:r>
              <a:t>Masks are a liberal plot</a:t>
            </a:r>
          </a:p>
          <a:p>
            <a:pPr/>
            <a:r>
              <a:t>Masks create harmful CO2 exposure</a:t>
            </a:r>
          </a:p>
          <a:p>
            <a:pPr/>
            <a:r>
              <a:t>Masks deprive the body of oxygen</a:t>
            </a:r>
          </a:p>
          <a:p>
            <a:pPr/>
            <a:r>
              <a:t>Wearing a mask activates Covid19 (thanks, Plandemic…)</a:t>
            </a:r>
          </a:p>
          <a:p>
            <a:pPr/>
            <a:r>
              <a:t>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161;p29"/>
          <p:cNvSpPr txBox="1"/>
          <p:nvPr>
            <p:ph type="title"/>
          </p:nvPr>
        </p:nvSpPr>
        <p:spPr>
          <a:xfrm>
            <a:off x="480750" y="1764950"/>
            <a:ext cx="8222099" cy="907500"/>
          </a:xfrm>
          <a:prstGeom prst="rect">
            <a:avLst/>
          </a:prstGeom>
        </p:spPr>
        <p:txBody>
          <a:bodyPr/>
          <a:lstStyle>
            <a:lvl1pPr defTabSz="896111">
              <a:defRPr sz="4704"/>
            </a:lvl1pPr>
          </a:lstStyle>
          <a:p>
            <a:pPr/>
            <a:r>
              <a:t>System? Counters?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166;p30"/>
          <p:cNvSpPr txBox="1"/>
          <p:nvPr>
            <p:ph type="title"/>
          </p:nvPr>
        </p:nvSpPr>
        <p:spPr>
          <a:xfrm>
            <a:off x="387899" y="1959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Some questions</a:t>
            </a:r>
          </a:p>
        </p:txBody>
      </p:sp>
      <p:sp>
        <p:nvSpPr>
          <p:cNvPr id="214" name="Google Shape;167;p30"/>
          <p:cNvSpPr txBox="1"/>
          <p:nvPr>
            <p:ph type="body" idx="1"/>
          </p:nvPr>
        </p:nvSpPr>
        <p:spPr>
          <a:xfrm>
            <a:off x="387899" y="991099"/>
            <a:ext cx="8368202" cy="3577501"/>
          </a:xfrm>
          <a:prstGeom prst="rect">
            <a:avLst/>
          </a:prstGeom>
        </p:spPr>
        <p:txBody>
          <a:bodyPr/>
          <a:lstStyle/>
          <a:p>
            <a:pPr marL="443484" indent="-332613" defTabSz="886968">
              <a:buSzPts val="1700"/>
              <a:defRPr sz="1746"/>
            </a:pPr>
            <a:r>
              <a:t>How do we track persistent threats?</a:t>
            </a:r>
          </a:p>
          <a:p>
            <a:pPr lvl="1" marL="886968" indent="-307975" defTabSz="886968">
              <a:buSzPts val="1300"/>
              <a:defRPr sz="1358"/>
            </a:pPr>
            <a:r>
              <a:t>Where do we put data? How do we update it? </a:t>
            </a:r>
          </a:p>
          <a:p>
            <a:pPr lvl="1" marL="886968" indent="-307975" defTabSz="886968">
              <a:buSzPts val="1300"/>
              <a:defRPr sz="1358"/>
            </a:pPr>
            <a:r>
              <a:t>(design it)</a:t>
            </a:r>
          </a:p>
          <a:p>
            <a:pPr marL="443484" indent="-332613" defTabSz="886968">
              <a:buSzPts val="1700"/>
              <a:defRPr sz="1746"/>
            </a:pPr>
            <a:r>
              <a:t>Can we learn things from the antimask responses? </a:t>
            </a:r>
          </a:p>
          <a:p>
            <a:pPr lvl="1" marL="886968" indent="-307975" defTabSz="886968">
              <a:buSzPts val="1300"/>
              <a:defRPr sz="1358"/>
            </a:pPr>
            <a:r>
              <a:t>(blue team it)</a:t>
            </a:r>
          </a:p>
          <a:p>
            <a:pPr marL="443484" indent="-332613" defTabSz="886968">
              <a:buSzPts val="1700"/>
              <a:defRPr sz="1746"/>
            </a:pPr>
            <a:r>
              <a:t>Are the antimaskers and antivaxxers the same people? </a:t>
            </a:r>
          </a:p>
          <a:p>
            <a:pPr lvl="1" marL="886968" indent="-307975" defTabSz="886968">
              <a:buSzPts val="1300"/>
              <a:defRPr sz="1358"/>
            </a:pPr>
            <a:r>
              <a:t>(check data)</a:t>
            </a:r>
          </a:p>
          <a:p>
            <a:pPr marL="443484" indent="-332613" defTabSz="886968">
              <a:buSzPts val="1700"/>
              <a:defRPr sz="1746"/>
            </a:pPr>
            <a:r>
              <a:t>Are they driven by the same things? </a:t>
            </a:r>
          </a:p>
          <a:p>
            <a:pPr lvl="1" marL="886968" indent="-307975" defTabSz="886968">
              <a:buSzPts val="1300"/>
              <a:defRPr sz="1358"/>
            </a:pPr>
            <a:r>
              <a:t>(check data)</a:t>
            </a:r>
          </a:p>
          <a:p>
            <a:pPr marL="443484" indent="-332613" defTabSz="886968">
              <a:buSzPts val="1700"/>
              <a:defRPr sz="1746"/>
            </a:pPr>
            <a:r>
              <a:t>What other anti-medical-safety narratives might emerge? </a:t>
            </a:r>
          </a:p>
          <a:p>
            <a:pPr lvl="1" marL="886968" indent="-307975" defTabSz="886968">
              <a:buSzPts val="1300"/>
              <a:defRPr sz="1358"/>
            </a:pPr>
            <a:r>
              <a:t>(red team it?)</a:t>
            </a:r>
          </a:p>
          <a:p>
            <a:pPr marL="443484" indent="-332613" defTabSz="886968">
              <a:buSzPts val="1700"/>
              <a:defRPr sz="1746"/>
            </a:pPr>
            <a:r>
              <a:t>What other counters could we use? </a:t>
            </a:r>
          </a:p>
          <a:p>
            <a:pPr lvl="1" marL="886968" indent="-307975" defTabSz="886968">
              <a:buSzPts val="1300"/>
              <a:defRPr sz="1358"/>
            </a:pPr>
            <a:r>
              <a:t>(brainstorm / check counters list?)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172;p31"/>
          <p:cNvSpPr txBox="1"/>
          <p:nvPr>
            <p:ph type="title"/>
          </p:nvPr>
        </p:nvSpPr>
        <p:spPr>
          <a:xfrm>
            <a:off x="387899" y="6117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From Narrative Training: Establish Baseline</a:t>
            </a:r>
          </a:p>
        </p:txBody>
      </p:sp>
      <p:sp>
        <p:nvSpPr>
          <p:cNvPr id="217" name="Google Shape;173;p31"/>
          <p:cNvSpPr txBox="1"/>
          <p:nvPr/>
        </p:nvSpPr>
        <p:spPr>
          <a:xfrm>
            <a:off x="563199" y="840999"/>
            <a:ext cx="7933802" cy="453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Establish baseline of current threat landscape </a:t>
            </a:r>
          </a:p>
          <a:p>
            <a:pPr lvl="1" marL="1371600" indent="-342900">
              <a:lnSpc>
                <a:spcPct val="150000"/>
              </a:lnSpc>
              <a:buClr>
                <a:srgbClr val="FFFFFF"/>
              </a:buClr>
              <a:buSzPts val="1800"/>
              <a:buAutoNum type="alphaLcPeriod" startAt="1"/>
              <a:defRPr sz="18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Master Narrative</a:t>
            </a:r>
          </a:p>
          <a:p>
            <a:pPr lvl="1" marL="1371600" indent="-342900">
              <a:lnSpc>
                <a:spcPct val="150000"/>
              </a:lnSpc>
              <a:buClr>
                <a:srgbClr val="FFFFFF"/>
              </a:buClr>
              <a:buSzPts val="1800"/>
              <a:buAutoNum type="alphaL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List of persistent threats known to carry disinfo</a:t>
            </a:r>
          </a:p>
          <a:p>
            <a:pPr lvl="2" marL="1828800" indent="-330200">
              <a:lnSpc>
                <a:spcPct val="150000"/>
              </a:lnSpc>
              <a:buClr>
                <a:srgbClr val="FFFFFF"/>
              </a:buClr>
              <a:buSzPts val="1600"/>
              <a:buFont typeface="Helvetica"/>
              <a:buChar char="■"/>
              <a:defRPr sz="1600">
                <a:latin typeface="Roboto"/>
                <a:ea typeface="Roboto"/>
                <a:cs typeface="Roboto"/>
                <a:sym typeface="Roboto"/>
              </a:defRPr>
            </a:pPr>
            <a:r>
              <a:t>Known bots</a:t>
            </a:r>
          </a:p>
          <a:p>
            <a:pPr lvl="2" marL="1828800" indent="-330200">
              <a:lnSpc>
                <a:spcPct val="150000"/>
              </a:lnSpc>
              <a:buClr>
                <a:srgbClr val="FFFFFF"/>
              </a:buClr>
              <a:buSzPts val="1600"/>
              <a:buFont typeface="Helvetica"/>
              <a:buChar char="■"/>
              <a:defRPr sz="1600">
                <a:latin typeface="Roboto"/>
                <a:ea typeface="Roboto"/>
                <a:cs typeface="Roboto"/>
                <a:sym typeface="Roboto"/>
              </a:defRPr>
            </a:pPr>
            <a:r>
              <a:t>Sources (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4" invalidUrl="" action="" tgtFrame="" tooltip="" history="1" highlightClick="0" endSnd="0"/>
              </a:rPr>
              <a:t>Disinfo Websites</a:t>
            </a:r>
            <a:r>
              <a:t>) </a:t>
            </a:r>
          </a:p>
          <a:p>
            <a:pPr lvl="2" marL="1828800" indent="-330200">
              <a:lnSpc>
                <a:spcPct val="150000"/>
              </a:lnSpc>
              <a:buClr>
                <a:srgbClr val="FFFFFF"/>
              </a:buClr>
              <a:buSzPts val="1600"/>
              <a:buFont typeface="Helvetica"/>
              <a:buChar char="■"/>
              <a:defRPr sz="16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Canaries </a:t>
            </a:r>
            <a:r>
              <a:rPr u="none">
                <a:solidFill>
                  <a:srgbClr val="FFFFFF"/>
                </a:solidFill>
              </a:rPr>
              <a:t>(account or hashtags) </a:t>
            </a:r>
          </a:p>
          <a:p>
            <a:pPr lvl="1" marL="1371600" indent="-342900">
              <a:lnSpc>
                <a:spcPct val="150000"/>
              </a:lnSpc>
              <a:buClr>
                <a:srgbClr val="FFFFFF"/>
              </a:buClr>
              <a:buSzPts val="1800"/>
              <a:buAutoNum type="alphaL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Regular Threat Streams </a:t>
            </a:r>
          </a:p>
          <a:p>
            <a:pPr lvl="2" marL="1828800" indent="-323850">
              <a:lnSpc>
                <a:spcPct val="150000"/>
              </a:lnSpc>
              <a:buClr>
                <a:srgbClr val="FFFFFF"/>
              </a:buClr>
              <a:buSzPts val="1500"/>
              <a:buFont typeface="Helvetica"/>
              <a:buChar char="■"/>
              <a:defRPr sz="1500">
                <a:latin typeface="Roboto"/>
                <a:ea typeface="Roboto"/>
                <a:cs typeface="Roboto"/>
                <a:sym typeface="Roboto"/>
              </a:defRPr>
            </a:pPr>
            <a:r>
              <a:t>Feeds </a:t>
            </a:r>
          </a:p>
          <a:p>
            <a:pPr lvl="2" marL="1828800" indent="-323850">
              <a:lnSpc>
                <a:spcPct val="150000"/>
              </a:lnSpc>
              <a:buClr>
                <a:srgbClr val="FFFFFF"/>
              </a:buClr>
              <a:buSzPts val="1500"/>
              <a:buFont typeface="Helvetica"/>
              <a:buChar char="■"/>
              <a:defRPr sz="1500">
                <a:latin typeface="Roboto"/>
                <a:ea typeface="Roboto"/>
                <a:cs typeface="Roboto"/>
                <a:sym typeface="Roboto"/>
              </a:defRPr>
            </a:pPr>
            <a:r>
              <a:t>Subscriptions </a:t>
            </a:r>
          </a:p>
          <a:p>
            <a:pPr lvl="2" marL="1828800" indent="-323850">
              <a:lnSpc>
                <a:spcPct val="150000"/>
              </a:lnSpc>
              <a:buClr>
                <a:srgbClr val="FFFFFF"/>
              </a:buClr>
              <a:buSzPts val="1500"/>
              <a:buFont typeface="Helvetica"/>
              <a:buChar char="■"/>
              <a:defRPr sz="1500">
                <a:latin typeface="Roboto"/>
                <a:ea typeface="Roboto"/>
                <a:cs typeface="Roboto"/>
                <a:sym typeface="Roboto"/>
              </a:defRPr>
            </a:pPr>
            <a:r>
              <a:t>Platforms</a:t>
            </a:r>
          </a:p>
          <a:p>
            <a:pPr>
              <a:defRPr>
                <a:solidFill>
                  <a:srgbClr val="000000"/>
                </a:solidFill>
              </a:defRPr>
            </a:pP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178;p32"/>
          <p:cNvSpPr txBox="1"/>
          <p:nvPr>
            <p:ph type="title"/>
          </p:nvPr>
        </p:nvSpPr>
        <p:spPr>
          <a:xfrm>
            <a:off x="387899" y="6117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Persistent and Repeatable Monitoring  </a:t>
            </a:r>
          </a:p>
        </p:txBody>
      </p:sp>
      <p:sp>
        <p:nvSpPr>
          <p:cNvPr id="222" name="Google Shape;179;p32"/>
          <p:cNvSpPr txBox="1"/>
          <p:nvPr/>
        </p:nvSpPr>
        <p:spPr>
          <a:xfrm>
            <a:off x="504374" y="840999"/>
            <a:ext cx="7933802" cy="450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Develop repeatable methodology </a:t>
            </a:r>
          </a:p>
          <a:p>
            <a:pPr lvl="1" marL="1371600" indent="-342900">
              <a:lnSpc>
                <a:spcPct val="150000"/>
              </a:lnSpc>
              <a:buClr>
                <a:srgbClr val="FFFFFF"/>
              </a:buClr>
              <a:buSzPts val="1800"/>
              <a:buAutoNum type="alphaL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Identify data sources to monitor - GoogleNews, Twitter, Facebook, other news aggregation sites</a:t>
            </a:r>
          </a:p>
          <a:p>
            <a:pPr lvl="1" marL="1371600" indent="-342900">
              <a:lnSpc>
                <a:spcPct val="150000"/>
              </a:lnSpc>
              <a:buClr>
                <a:srgbClr val="FFFFFF"/>
              </a:buClr>
              <a:buSzPts val="1800"/>
              <a:buAutoNum type="alphaLcPeriod" startAt="1"/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Create Saved or formatted searches per platform - </a:t>
            </a:r>
          </a:p>
          <a:p>
            <a:pPr lvl="2" marL="1828800" indent="-317500">
              <a:lnSpc>
                <a:spcPct val="150000"/>
              </a:lnSpc>
              <a:buClr>
                <a:srgbClr val="FFFFFF"/>
              </a:buClr>
              <a:buSzPts val="1400"/>
              <a:buFont typeface="Helvetica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Twitter = #Disinformation, COVID, QANON, Boogaloo</a:t>
            </a:r>
          </a:p>
          <a:p>
            <a:pPr lvl="2" marL="1828800" indent="-317500">
              <a:lnSpc>
                <a:spcPct val="150000"/>
              </a:lnSpc>
              <a:buClr>
                <a:srgbClr val="FFFFFF"/>
              </a:buClr>
              <a:buSzPts val="1400"/>
              <a:buFont typeface="Helvetica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Google = Google Hack formatted w/ time parameter </a:t>
            </a:r>
          </a:p>
          <a:p>
            <a:pPr lvl="3" marL="2286000" indent="-317500">
              <a:lnSpc>
                <a:spcPct val="150000"/>
              </a:lnSpc>
              <a:buClr>
                <a:srgbClr val="FFFFFF"/>
              </a:buClr>
              <a:buSzPts val="1400"/>
              <a:buFont typeface="Helvetica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“Disinformation AND COVID when=1d”</a:t>
            </a:r>
          </a:p>
          <a:p>
            <a:pPr lvl="1" marL="13716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Utilize other platform collection resources</a:t>
            </a:r>
          </a:p>
          <a:p>
            <a:pPr lvl="2" marL="1828800" indent="-317500">
              <a:lnSpc>
                <a:spcPct val="150000"/>
              </a:lnSpc>
              <a:buClr>
                <a:srgbClr val="FFFFFF"/>
              </a:buClr>
              <a:buSzPts val="1400"/>
              <a:buFont typeface="Helvetica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TweetDeck</a:t>
            </a:r>
          </a:p>
          <a:p>
            <a:pPr lvl="2" marL="1828800" indent="-317500">
              <a:lnSpc>
                <a:spcPct val="150000"/>
              </a:lnSpc>
              <a:buClr>
                <a:srgbClr val="FFFFFF"/>
              </a:buClr>
              <a:buSzPts val="1400"/>
              <a:buFont typeface="Helvetica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pPr>
            <a:r>
              <a:t>CrowdTangle</a:t>
            </a:r>
          </a:p>
          <a:p>
            <a:pPr indent="1371600">
              <a:lnSpc>
                <a:spcPct val="150000"/>
              </a:lnSpc>
              <a:defRPr sz="1800">
                <a:latin typeface="Roboto"/>
                <a:ea typeface="Roboto"/>
                <a:cs typeface="Roboto"/>
                <a:sym typeface="Roboto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184;p33"/>
          <p:cNvSpPr txBox="1"/>
          <p:nvPr>
            <p:ph type="title"/>
          </p:nvPr>
        </p:nvSpPr>
        <p:spPr>
          <a:xfrm>
            <a:off x="480750" y="1764950"/>
            <a:ext cx="8222099" cy="907500"/>
          </a:xfrm>
          <a:prstGeom prst="rect">
            <a:avLst/>
          </a:prstGeom>
        </p:spPr>
        <p:txBody>
          <a:bodyPr/>
          <a:lstStyle>
            <a:lvl1pPr defTabSz="896111">
              <a:defRPr sz="4704"/>
            </a:lvl1pPr>
          </a:lstStyle>
          <a:p>
            <a:pPr/>
            <a:r>
              <a:t>Over to you, think tank...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89;p18"/>
          <p:cNvSpPr txBox="1"/>
          <p:nvPr>
            <p:ph type="title"/>
          </p:nvPr>
        </p:nvSpPr>
        <p:spPr>
          <a:xfrm>
            <a:off x="480750" y="1764949"/>
            <a:ext cx="8222099" cy="1542002"/>
          </a:xfrm>
          <a:prstGeom prst="rect">
            <a:avLst/>
          </a:prstGeom>
        </p:spPr>
        <p:txBody>
          <a:bodyPr/>
          <a:lstStyle/>
          <a:p>
            <a:pPr defTabSz="850391">
              <a:defRPr sz="4464"/>
            </a:pPr>
            <a:r>
              <a:t>Persistent Threats: </a:t>
            </a:r>
          </a:p>
          <a:p>
            <a:pPr defTabSz="850391">
              <a:defRPr sz="4464"/>
            </a:pPr>
            <a:r>
              <a:t>AntiVax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94;p19"/>
          <p:cNvSpPr txBox="1"/>
          <p:nvPr>
            <p:ph type="title"/>
          </p:nvPr>
        </p:nvSpPr>
        <p:spPr>
          <a:xfrm>
            <a:off x="387899" y="10379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Antivax Groups (Hive Persistent Case 40)</a:t>
            </a:r>
          </a:p>
        </p:txBody>
      </p:sp>
      <p:pic>
        <p:nvPicPr>
          <p:cNvPr id="165" name="Google Shape;95;p19" descr="Google Shape;95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7025" y="789899"/>
            <a:ext cx="3382543" cy="4048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oogle Shape;96;p19" descr="Google Shape;96;p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5167" y="789899"/>
            <a:ext cx="1983086" cy="40488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01;p20"/>
          <p:cNvSpPr txBox="1"/>
          <p:nvPr>
            <p:ph type="title"/>
          </p:nvPr>
        </p:nvSpPr>
        <p:spPr>
          <a:xfrm>
            <a:off x="387899" y="-1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Antivax Superspreaders: NaturalNews</a:t>
            </a:r>
          </a:p>
        </p:txBody>
      </p:sp>
      <p:pic>
        <p:nvPicPr>
          <p:cNvPr id="169" name="Google Shape;102;p20" descr="Google Shape;102;p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7525" y="686099"/>
            <a:ext cx="5947375" cy="4334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07;p21"/>
          <p:cNvSpPr txBox="1"/>
          <p:nvPr>
            <p:ph type="title"/>
          </p:nvPr>
        </p:nvSpPr>
        <p:spPr>
          <a:xfrm>
            <a:off x="387899" y="992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More Superspreaders</a:t>
            </a:r>
          </a:p>
        </p:txBody>
      </p:sp>
      <p:pic>
        <p:nvPicPr>
          <p:cNvPr id="174" name="Google Shape;108;p21" descr="Google Shape;108;p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700" y="785324"/>
            <a:ext cx="4128602" cy="22589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Google Shape;109;p21" descr="Google Shape;109;p2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05651" y="3123875"/>
            <a:ext cx="4558201" cy="1874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Google Shape;110;p21" descr="Google Shape;110;p2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724575" y="785324"/>
            <a:ext cx="4128603" cy="22540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15;p22"/>
          <p:cNvSpPr txBox="1"/>
          <p:nvPr>
            <p:ph type="title"/>
          </p:nvPr>
        </p:nvSpPr>
        <p:spPr>
          <a:xfrm>
            <a:off x="387899" y="23959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Anti-vax narratives</a:t>
            </a:r>
          </a:p>
        </p:txBody>
      </p:sp>
      <p:sp>
        <p:nvSpPr>
          <p:cNvPr id="181" name="Google Shape;116;p22"/>
          <p:cNvSpPr txBox="1"/>
          <p:nvPr>
            <p:ph type="body" idx="1"/>
          </p:nvPr>
        </p:nvSpPr>
        <p:spPr>
          <a:xfrm>
            <a:off x="387899" y="1005674"/>
            <a:ext cx="8368202" cy="3563101"/>
          </a:xfrm>
          <a:prstGeom prst="rect">
            <a:avLst/>
          </a:prstGeom>
        </p:spPr>
        <p:txBody>
          <a:bodyPr/>
          <a:lstStyle/>
          <a:p>
            <a:pPr/>
            <a:r>
              <a:t>Vaccines cause autism</a:t>
            </a:r>
          </a:p>
          <a:p>
            <a:pPr/>
            <a:r>
              <a:t>Antibiotics treat measles etc</a:t>
            </a:r>
          </a:p>
          <a:p>
            <a:pPr/>
            <a:r>
              <a:t>Vaccination is communist</a:t>
            </a:r>
          </a:p>
          <a:p>
            <a:pPr/>
            <a:r>
              <a:t>Mercury in vaccines</a:t>
            </a:r>
          </a:p>
          <a:p>
            <a:pPr/>
            <a:r>
              <a:t>Fetus cells in vaccines</a:t>
            </a:r>
          </a:p>
          <a:p>
            <a:pPr/>
            <a:r>
              <a:t>Natural immunity</a:t>
            </a:r>
          </a:p>
          <a:p>
            <a:pPr/>
            <a:r>
              <a:t>Bill Gates</a:t>
            </a:r>
          </a:p>
          <a:p>
            <a:pPr/>
            <a:r>
              <a:t>Putting microchips inside us</a:t>
            </a:r>
          </a:p>
          <a:p>
            <a:pPr/>
            <a:r>
              <a:t>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21;p23"/>
          <p:cNvSpPr txBox="1"/>
          <p:nvPr>
            <p:ph type="title"/>
          </p:nvPr>
        </p:nvSpPr>
        <p:spPr>
          <a:xfrm>
            <a:off x="387899" y="195924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And the problem barrelling towards us</a:t>
            </a:r>
          </a:p>
        </p:txBody>
      </p:sp>
      <p:pic>
        <p:nvPicPr>
          <p:cNvPr id="186" name="Google Shape;122;p23" descr="Google Shape;122;p2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34550" y="961625"/>
            <a:ext cx="4838778" cy="3956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27;p24"/>
          <p:cNvSpPr txBox="1"/>
          <p:nvPr>
            <p:ph type="title"/>
          </p:nvPr>
        </p:nvSpPr>
        <p:spPr>
          <a:xfrm>
            <a:off x="480750" y="1764950"/>
            <a:ext cx="8222099" cy="1541401"/>
          </a:xfrm>
          <a:prstGeom prst="rect">
            <a:avLst/>
          </a:prstGeom>
        </p:spPr>
        <p:txBody>
          <a:bodyPr/>
          <a:lstStyle/>
          <a:p>
            <a:pPr/>
            <a:r>
              <a:t>Current Iteration: Anti-Mask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32;p25"/>
          <p:cNvSpPr txBox="1"/>
          <p:nvPr>
            <p:ph type="title"/>
          </p:nvPr>
        </p:nvSpPr>
        <p:spPr>
          <a:xfrm>
            <a:off x="387899" y="84349"/>
            <a:ext cx="8368202" cy="686102"/>
          </a:xfrm>
          <a:prstGeom prst="rect">
            <a:avLst/>
          </a:prstGeom>
        </p:spPr>
        <p:txBody>
          <a:bodyPr/>
          <a:lstStyle/>
          <a:p>
            <a:pPr/>
            <a:r>
              <a:t>Face Mask Exemption Cards (Hive Case 51)</a:t>
            </a:r>
          </a:p>
        </p:txBody>
      </p:sp>
      <p:pic>
        <p:nvPicPr>
          <p:cNvPr id="193" name="Google Shape;133;p25" descr="Google Shape;133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825" y="849150"/>
            <a:ext cx="2244122" cy="39895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Google Shape;134;p25" descr="Google Shape;134;p2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59522" y="809799"/>
            <a:ext cx="2706470" cy="40682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Google Shape;135;p25" descr="Google Shape;135;p2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95024" y="2371824"/>
            <a:ext cx="3344004" cy="26667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Google Shape;136;p25" descr="Google Shape;136;p2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45126" y="809799"/>
            <a:ext cx="2643800" cy="1885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00517C"/>
      </a:dk1>
      <a:lt1>
        <a:srgbClr val="FFFFFF"/>
      </a:lt1>
      <a:dk2>
        <a:srgbClr val="A7A7A7"/>
      </a:dk2>
      <a:lt2>
        <a:srgbClr val="535353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0000FF"/>
      </a:hlink>
      <a:folHlink>
        <a:srgbClr val="FF00FF"/>
      </a:folHlink>
    </a:clrScheme>
    <a:fontScheme name="Marina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Mar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17C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0000FF"/>
      </a:hlink>
      <a:folHlink>
        <a:srgbClr val="FF00FF"/>
      </a:folHlink>
    </a:clrScheme>
    <a:fontScheme name="Marina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Mar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17C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